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65" r:id="rId7"/>
    <p:sldId id="266" r:id="rId8"/>
    <p:sldId id="264" r:id="rId9"/>
    <p:sldId id="267" r:id="rId10"/>
    <p:sldId id="258" r:id="rId11"/>
    <p:sldId id="259" r:id="rId12"/>
    <p:sldId id="260" r:id="rId13"/>
    <p:sldId id="261" r:id="rId14"/>
    <p:sldId id="262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A931AD-96B3-4F0F-876A-756D1FB40654}" v="12" dt="2024-06-05T12:09:00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van den Berg" userId="080ef74e-06cc-4b86-ad9b-3fbf73237a1b" providerId="ADAL" clId="{033C41A0-4DA6-4812-85A0-E4E6A36AC733}"/>
    <pc:docChg chg="modSld">
      <pc:chgData name="Jessica van den Berg" userId="080ef74e-06cc-4b86-ad9b-3fbf73237a1b" providerId="ADAL" clId="{033C41A0-4DA6-4812-85A0-E4E6A36AC733}" dt="2024-06-02T15:01:48.199" v="23" actId="20577"/>
      <pc:docMkLst>
        <pc:docMk/>
      </pc:docMkLst>
      <pc:sldChg chg="addSp modSp mod">
        <pc:chgData name="Jessica van den Berg" userId="080ef74e-06cc-4b86-ad9b-3fbf73237a1b" providerId="ADAL" clId="{033C41A0-4DA6-4812-85A0-E4E6A36AC733}" dt="2024-06-02T15:00:47.061" v="18" actId="20577"/>
        <pc:sldMkLst>
          <pc:docMk/>
          <pc:sldMk cId="1099478301" sldId="257"/>
        </pc:sldMkLst>
        <pc:spChg chg="mod">
          <ac:chgData name="Jessica van den Berg" userId="080ef74e-06cc-4b86-ad9b-3fbf73237a1b" providerId="ADAL" clId="{033C41A0-4DA6-4812-85A0-E4E6A36AC733}" dt="2024-06-02T15:00:20.462" v="5" actId="1076"/>
          <ac:spMkLst>
            <pc:docMk/>
            <pc:sldMk cId="1099478301" sldId="257"/>
            <ac:spMk id="2" creationId="{09744741-9025-4AB6-09AA-6EA6FB6AE3A5}"/>
          </ac:spMkLst>
        </pc:spChg>
        <pc:spChg chg="mod">
          <ac:chgData name="Jessica van den Berg" userId="080ef74e-06cc-4b86-ad9b-3fbf73237a1b" providerId="ADAL" clId="{033C41A0-4DA6-4812-85A0-E4E6A36AC733}" dt="2024-06-02T15:00:47.061" v="18" actId="20577"/>
          <ac:spMkLst>
            <pc:docMk/>
            <pc:sldMk cId="1099478301" sldId="257"/>
            <ac:spMk id="4" creationId="{93B827F8-69C6-FF8A-7519-28F6145C33A6}"/>
          </ac:spMkLst>
        </pc:spChg>
        <pc:picChg chg="add mod">
          <ac:chgData name="Jessica van den Berg" userId="080ef74e-06cc-4b86-ad9b-3fbf73237a1b" providerId="ADAL" clId="{033C41A0-4DA6-4812-85A0-E4E6A36AC733}" dt="2024-06-02T15:00:09.670" v="3" actId="1076"/>
          <ac:picMkLst>
            <pc:docMk/>
            <pc:sldMk cId="1099478301" sldId="257"/>
            <ac:picMk id="8" creationId="{F063FF14-4A74-9BE9-B233-F74945F91398}"/>
          </ac:picMkLst>
        </pc:picChg>
      </pc:sldChg>
      <pc:sldChg chg="modSp mod">
        <pc:chgData name="Jessica van den Berg" userId="080ef74e-06cc-4b86-ad9b-3fbf73237a1b" providerId="ADAL" clId="{033C41A0-4DA6-4812-85A0-E4E6A36AC733}" dt="2024-06-02T15:01:48.199" v="23" actId="20577"/>
        <pc:sldMkLst>
          <pc:docMk/>
          <pc:sldMk cId="1335547772" sldId="268"/>
        </pc:sldMkLst>
        <pc:spChg chg="mod">
          <ac:chgData name="Jessica van den Berg" userId="080ef74e-06cc-4b86-ad9b-3fbf73237a1b" providerId="ADAL" clId="{033C41A0-4DA6-4812-85A0-E4E6A36AC733}" dt="2024-06-02T15:01:48.199" v="23" actId="20577"/>
          <ac:spMkLst>
            <pc:docMk/>
            <pc:sldMk cId="1335547772" sldId="268"/>
            <ac:spMk id="3" creationId="{527EA9CE-4B39-131D-C927-45E80E33C5CE}"/>
          </ac:spMkLst>
        </pc:spChg>
      </pc:sldChg>
    </pc:docChg>
  </pc:docChgLst>
  <pc:docChgLst>
    <pc:chgData name="Jessica van den Berg" userId="080ef74e-06cc-4b86-ad9b-3fbf73237a1b" providerId="ADAL" clId="{71A931AD-96B3-4F0F-876A-756D1FB40654}"/>
    <pc:docChg chg="custSel addSld modSld">
      <pc:chgData name="Jessica van den Berg" userId="080ef74e-06cc-4b86-ad9b-3fbf73237a1b" providerId="ADAL" clId="{71A931AD-96B3-4F0F-876A-756D1FB40654}" dt="2024-06-05T12:09:23.320" v="699" actId="20577"/>
      <pc:docMkLst>
        <pc:docMk/>
      </pc:docMkLst>
      <pc:sldChg chg="addSp modSp new mod">
        <pc:chgData name="Jessica van den Berg" userId="080ef74e-06cc-4b86-ad9b-3fbf73237a1b" providerId="ADAL" clId="{71A931AD-96B3-4F0F-876A-756D1FB40654}" dt="2024-06-05T12:09:23.320" v="699" actId="20577"/>
        <pc:sldMkLst>
          <pc:docMk/>
          <pc:sldMk cId="220190434" sldId="269"/>
        </pc:sldMkLst>
        <pc:spChg chg="mod">
          <ac:chgData name="Jessica van den Berg" userId="080ef74e-06cc-4b86-ad9b-3fbf73237a1b" providerId="ADAL" clId="{71A931AD-96B3-4F0F-876A-756D1FB40654}" dt="2024-06-05T12:09:11.565" v="698" actId="115"/>
          <ac:spMkLst>
            <pc:docMk/>
            <pc:sldMk cId="220190434" sldId="269"/>
            <ac:spMk id="2" creationId="{109A3A48-5F15-458B-DAAE-677089A5AACA}"/>
          </ac:spMkLst>
        </pc:spChg>
        <pc:spChg chg="mod">
          <ac:chgData name="Jessica van den Berg" userId="080ef74e-06cc-4b86-ad9b-3fbf73237a1b" providerId="ADAL" clId="{71A931AD-96B3-4F0F-876A-756D1FB40654}" dt="2024-06-05T12:09:23.320" v="699" actId="20577"/>
          <ac:spMkLst>
            <pc:docMk/>
            <pc:sldMk cId="220190434" sldId="269"/>
            <ac:spMk id="3" creationId="{635AB1A7-772C-024D-5C8A-D55A93EF46E2}"/>
          </ac:spMkLst>
        </pc:spChg>
        <pc:spChg chg="add mod">
          <ac:chgData name="Jessica van den Berg" userId="080ef74e-06cc-4b86-ad9b-3fbf73237a1b" providerId="ADAL" clId="{71A931AD-96B3-4F0F-876A-756D1FB40654}" dt="2024-06-05T12:09:00.665" v="695" actId="1076"/>
          <ac:spMkLst>
            <pc:docMk/>
            <pc:sldMk cId="220190434" sldId="269"/>
            <ac:spMk id="7" creationId="{5781B00F-8F9C-5B5A-019A-6FC2D49A0FF0}"/>
          </ac:spMkLst>
        </pc:spChg>
        <pc:grpChg chg="add mod">
          <ac:chgData name="Jessica van den Berg" userId="080ef74e-06cc-4b86-ad9b-3fbf73237a1b" providerId="ADAL" clId="{71A931AD-96B3-4F0F-876A-756D1FB40654}" dt="2024-06-05T12:09:00.665" v="695" actId="1076"/>
          <ac:grpSpMkLst>
            <pc:docMk/>
            <pc:sldMk cId="220190434" sldId="269"/>
            <ac:grpSpMk id="8" creationId="{5EECA902-FCC0-5013-E195-3480276E2F3C}"/>
          </ac:grpSpMkLst>
        </pc:grpChg>
        <pc:picChg chg="add mod">
          <ac:chgData name="Jessica van den Berg" userId="080ef74e-06cc-4b86-ad9b-3fbf73237a1b" providerId="ADAL" clId="{71A931AD-96B3-4F0F-876A-756D1FB40654}" dt="2024-06-05T12:09:00.665" v="695" actId="1076"/>
          <ac:picMkLst>
            <pc:docMk/>
            <pc:sldMk cId="220190434" sldId="269"/>
            <ac:picMk id="1026" creationId="{121BFBA6-5CB2-F8B0-2B33-9D8BC1456641}"/>
          </ac:picMkLst>
        </pc:picChg>
        <pc:cxnChg chg="add mod">
          <ac:chgData name="Jessica van den Berg" userId="080ef74e-06cc-4b86-ad9b-3fbf73237a1b" providerId="ADAL" clId="{71A931AD-96B3-4F0F-876A-756D1FB40654}" dt="2024-06-05T12:09:03.897" v="697" actId="14100"/>
          <ac:cxnSpMkLst>
            <pc:docMk/>
            <pc:sldMk cId="220190434" sldId="269"/>
            <ac:cxnSpMk id="5" creationId="{52C71941-9DBE-FFA0-461C-D8332BABE09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2351C-CEB6-4224-86D8-338D9518F656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1FD01-37A4-4861-9AA2-34FA0C6CB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161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FD01-37A4-4861-9AA2-34FA0C6CBE2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23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0477A-D2F1-5DE6-EE56-1AE49D7539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Nieuwsbericht maken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684B20-7B69-0968-EEAD-0F31472CB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Wereld 5 - Expeditie 1</a:t>
            </a:r>
          </a:p>
          <a:p>
            <a:r>
              <a:rPr lang="nl-NL" dirty="0" err="1"/>
              <a:t>Lesblok</a:t>
            </a:r>
            <a:r>
              <a:rPr lang="nl-NL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424484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D327F-8CD7-773C-6726-A8A29CE93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0090" y="2404872"/>
            <a:ext cx="3044952" cy="1627632"/>
          </a:xfrm>
        </p:spPr>
        <p:txBody>
          <a:bodyPr>
            <a:normAutofit/>
          </a:bodyPr>
          <a:lstStyle/>
          <a:p>
            <a:r>
              <a:rPr lang="nl-NL" sz="3200" dirty="0"/>
              <a:t>Medium shot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90A028-D70F-F060-260D-D4F2B636A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4368" y="4130231"/>
            <a:ext cx="3700674" cy="123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rtl="0" fontAlgn="base">
              <a:buNone/>
            </a:pPr>
            <a:r>
              <a:rPr lang="nl-NL" sz="2000" b="0" i="0" u="none" strike="noStrike" dirty="0">
                <a:effectLst/>
                <a:latin typeface="Calibri"/>
                <a:cs typeface="Calibri"/>
              </a:rPr>
              <a:t>Als je vanaf ooghoogte naar het onderwerp kijkt. </a:t>
            </a:r>
            <a:r>
              <a:rPr lang="en-US" sz="2000" b="0" i="0" dirty="0">
                <a:effectLst/>
                <a:latin typeface="Calibri"/>
                <a:cs typeface="Calibri"/>
              </a:rPr>
              <a:t>​</a:t>
            </a:r>
          </a:p>
          <a:p>
            <a:endParaRPr lang="nl-NL" sz="1800" dirty="0"/>
          </a:p>
        </p:txBody>
      </p:sp>
      <p:pic>
        <p:nvPicPr>
          <p:cNvPr id="8198" name="Picture 6" descr="Activity 2: Basic shot types (article) | Khan Academy">
            <a:extLst>
              <a:ext uri="{FF2B5EF4-FFF2-40B4-BE49-F238E27FC236}">
                <a16:creationId xmlns:a16="http://schemas.microsoft.com/office/drawing/2014/main" id="{16C0B6F0-0CBD-BD9E-0ED0-3FEBA749E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r="32522" b="3"/>
          <a:stretch/>
        </p:blipFill>
        <p:spPr bwMode="auto">
          <a:xfrm>
            <a:off x="957754" y="967359"/>
            <a:ext cx="3037669" cy="2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beeldgrootte - Muzeem">
            <a:extLst>
              <a:ext uri="{FF2B5EF4-FFF2-40B4-BE49-F238E27FC236}">
                <a16:creationId xmlns:a16="http://schemas.microsoft.com/office/drawing/2014/main" id="{E8B0F677-4A23-3244-4B03-7B905866B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" r="5" b="19467"/>
          <a:stretch/>
        </p:blipFill>
        <p:spPr bwMode="auto">
          <a:xfrm>
            <a:off x="4156290" y="967359"/>
            <a:ext cx="3037671" cy="15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ale &gt; medium shot in movies &gt; in stock">
            <a:extLst>
              <a:ext uri="{FF2B5EF4-FFF2-40B4-BE49-F238E27FC236}">
                <a16:creationId xmlns:a16="http://schemas.microsoft.com/office/drawing/2014/main" id="{DD8F290A-F667-0662-27DB-E9AE99B5D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" r="-2" b="5320"/>
          <a:stretch/>
        </p:blipFill>
        <p:spPr bwMode="auto">
          <a:xfrm>
            <a:off x="957754" y="3786909"/>
            <a:ext cx="3037669" cy="178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The Complete Guide to Camera Shots | Topsheet">
            <a:extLst>
              <a:ext uri="{FF2B5EF4-FFF2-40B4-BE49-F238E27FC236}">
                <a16:creationId xmlns:a16="http://schemas.microsoft.com/office/drawing/2014/main" id="{A180A308-7587-4864-60F7-5A935DF0C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4" r="21313" b="-1"/>
          <a:stretch/>
        </p:blipFill>
        <p:spPr bwMode="auto">
          <a:xfrm>
            <a:off x="4156290" y="2684527"/>
            <a:ext cx="3037671" cy="289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92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e Complete Guide to Camera Shots | Topsheet">
            <a:extLst>
              <a:ext uri="{FF2B5EF4-FFF2-40B4-BE49-F238E27FC236}">
                <a16:creationId xmlns:a16="http://schemas.microsoft.com/office/drawing/2014/main" id="{96C70EE2-13F5-15D2-3B3D-2ECD9BE77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5" r="16590"/>
          <a:stretch/>
        </p:blipFill>
        <p:spPr bwMode="auto">
          <a:xfrm>
            <a:off x="2" y="-1"/>
            <a:ext cx="4063593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lm Class #23 / Essential Camera Shots All Filmmakers Must Know / — Steemit">
            <a:extLst>
              <a:ext uri="{FF2B5EF4-FFF2-40B4-BE49-F238E27FC236}">
                <a16:creationId xmlns:a16="http://schemas.microsoft.com/office/drawing/2014/main" id="{F14A48F3-88DC-F1AA-D36C-42AEA0EE6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4" r="27252" b="-1"/>
          <a:stretch/>
        </p:blipFill>
        <p:spPr bwMode="auto">
          <a:xfrm>
            <a:off x="4064204" y="-1"/>
            <a:ext cx="4063593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lmmaking 101: Camera Shot Types | B&amp;H eXplora">
            <a:extLst>
              <a:ext uri="{FF2B5EF4-FFF2-40B4-BE49-F238E27FC236}">
                <a16:creationId xmlns:a16="http://schemas.microsoft.com/office/drawing/2014/main" id="{522B77C3-4932-2F39-8549-9FECB1764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4" r="13484" b="-2"/>
          <a:stretch/>
        </p:blipFill>
        <p:spPr bwMode="auto">
          <a:xfrm>
            <a:off x="8128407" y="-1"/>
            <a:ext cx="4063593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14C82E-674B-F200-1727-144826AA3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5623" y="3913018"/>
            <a:ext cx="8991600" cy="1645759"/>
          </a:xfrm>
        </p:spPr>
        <p:txBody>
          <a:bodyPr>
            <a:normAutofit/>
          </a:bodyPr>
          <a:lstStyle/>
          <a:p>
            <a:r>
              <a:rPr lang="nl-NL" dirty="0"/>
              <a:t>Full shot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45FA27-759E-FAF1-86A6-605D7E219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1060" y="5302182"/>
            <a:ext cx="8816163" cy="5131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rtl="0" fontAlgn="base">
              <a:lnSpc>
                <a:spcPct val="90000"/>
              </a:lnSpc>
              <a:buNone/>
            </a:pPr>
            <a:endParaRPr lang="en-US" sz="1000" b="0" i="0" dirty="0">
              <a:effectLst/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nl-NL" sz="2000" b="0" i="0" u="none" strike="noStrike" dirty="0">
                <a:effectLst/>
                <a:latin typeface="Calibri"/>
                <a:cs typeface="Calibri"/>
              </a:rPr>
              <a:t>Alles is te zien op de foto. </a:t>
            </a:r>
          </a:p>
          <a:p>
            <a:pPr fontAlgn="base">
              <a:lnSpc>
                <a:spcPct val="90000"/>
              </a:lnSpc>
            </a:pPr>
            <a:r>
              <a:rPr lang="nl-NL" sz="2000" dirty="0">
                <a:latin typeface="Calibri"/>
                <a:cs typeface="Calibri"/>
              </a:rPr>
              <a:t>Van het hoofdonderwerp is niks afgesneden.</a:t>
            </a:r>
            <a:endParaRPr lang="en-US" sz="2800" b="0" i="0" dirty="0">
              <a:effectLst/>
              <a:latin typeface="Arial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00886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0 Types of Shots, Camera Angles, and Movements All Videographers Should  Know">
            <a:extLst>
              <a:ext uri="{FF2B5EF4-FFF2-40B4-BE49-F238E27FC236}">
                <a16:creationId xmlns:a16="http://schemas.microsoft.com/office/drawing/2014/main" id="{EA5E105C-904C-D11D-FCC3-E9A5828A4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8603" y="417582"/>
            <a:ext cx="7094794" cy="461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27EA9CE-4B39-131D-C927-45E80E33C5CE}"/>
              </a:ext>
            </a:extLst>
          </p:cNvPr>
          <p:cNvSpPr txBox="1"/>
          <p:nvPr/>
        </p:nvSpPr>
        <p:spPr>
          <a:xfrm>
            <a:off x="2743164" y="5137123"/>
            <a:ext cx="70947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- Maak nu groepjes van 4.</a:t>
            </a:r>
          </a:p>
          <a:p>
            <a:r>
              <a:rPr lang="nl-NL" sz="2400" dirty="0"/>
              <a:t>- Maak samen het werkblad Nieuwsbericht Storyboard helemaal.</a:t>
            </a:r>
          </a:p>
          <a:p>
            <a:r>
              <a:rPr lang="nl-NL" sz="2400" dirty="0"/>
              <a:t> 	</a:t>
            </a:r>
            <a:r>
              <a:rPr lang="nl-NL" sz="2400" dirty="0">
                <a:sym typeface="Wingdings" panose="05000000000000000000" pitchFamily="2" charset="2"/>
              </a:rPr>
              <a:t> </a:t>
            </a:r>
            <a:r>
              <a:rPr lang="nl-NL" sz="2400" dirty="0"/>
              <a:t>Je hebt hier 20 minuten voor!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5547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A3A48-5F15-458B-DAAE-677089A5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62" y="1178594"/>
            <a:ext cx="5755398" cy="851679"/>
          </a:xfrm>
        </p:spPr>
        <p:txBody>
          <a:bodyPr>
            <a:normAutofit fontScale="90000"/>
          </a:bodyPr>
          <a:lstStyle/>
          <a:p>
            <a:r>
              <a:rPr lang="nl-NL" u="sng" dirty="0"/>
              <a:t>Afspraken over het filmen</a:t>
            </a:r>
            <a:r>
              <a:rPr lang="nl-NL" dirty="0"/>
              <a:t>: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5AB1A7-772C-024D-5C8A-D55A93EF4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862" y="2009015"/>
            <a:ext cx="11243929" cy="43948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200" dirty="0"/>
              <a:t>1. Film alles in ‘landscape modus’. Dus: Je telefoon gekanteld.</a:t>
            </a:r>
          </a:p>
          <a:p>
            <a:pPr marL="457200" indent="-457200">
              <a:buAutoNum type="arabicPeriod"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2</a:t>
            </a:r>
            <a:r>
              <a:rPr lang="nl-NL" sz="2200"/>
              <a:t>. Leerling </a:t>
            </a:r>
            <a:r>
              <a:rPr lang="nl-NL" sz="2200" dirty="0"/>
              <a:t>per groepje heeft de telefoon mee. De rest is in de kluis.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3. Je mag in de school of op het schoolplein filmen. </a:t>
            </a:r>
            <a:r>
              <a:rPr lang="nl-NL" sz="2200" u="sng" dirty="0"/>
              <a:t>Je mag het schoolterrein niet af!</a:t>
            </a:r>
          </a:p>
          <a:p>
            <a:pPr marL="0" indent="0">
              <a:buNone/>
            </a:pPr>
            <a:endParaRPr lang="nl-NL" sz="2200" u="sng" dirty="0"/>
          </a:p>
          <a:p>
            <a:pPr marL="0" indent="0">
              <a:buNone/>
            </a:pPr>
            <a:r>
              <a:rPr lang="nl-NL" sz="2200" dirty="0"/>
              <a:t>4. Je bent serieus met de opdracht bezig. Je mag geen overlast bezorgen! 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5. Je blijft bij je groepje. 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6. Je bent terug om te afgesproken tijd. Je moet namelijk nog editen.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52C71941-9DBE-FFA0-461C-D8332BABE09C}"/>
              </a:ext>
            </a:extLst>
          </p:cNvPr>
          <p:cNvCxnSpPr>
            <a:cxnSpLocks/>
          </p:cNvCxnSpPr>
          <p:nvPr/>
        </p:nvCxnSpPr>
        <p:spPr>
          <a:xfrm flipV="1">
            <a:off x="7347820" y="1881963"/>
            <a:ext cx="917202" cy="25036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ep 7">
            <a:extLst>
              <a:ext uri="{FF2B5EF4-FFF2-40B4-BE49-F238E27FC236}">
                <a16:creationId xmlns:a16="http://schemas.microsoft.com/office/drawing/2014/main" id="{5EECA902-FCC0-5013-E195-3480276E2F3C}"/>
              </a:ext>
            </a:extLst>
          </p:cNvPr>
          <p:cNvGrpSpPr/>
          <p:nvPr/>
        </p:nvGrpSpPr>
        <p:grpSpPr>
          <a:xfrm>
            <a:off x="8426543" y="452039"/>
            <a:ext cx="3426727" cy="2282456"/>
            <a:chOff x="7225065" y="1066800"/>
            <a:chExt cx="3426727" cy="228245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21BFBA6-5CB2-F8B0-2B33-9D8BC1456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065" y="1066800"/>
              <a:ext cx="3426727" cy="2282456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itel 1">
              <a:extLst>
                <a:ext uri="{FF2B5EF4-FFF2-40B4-BE49-F238E27FC236}">
                  <a16:creationId xmlns:a16="http://schemas.microsoft.com/office/drawing/2014/main" id="{5781B00F-8F9C-5B5A-019A-6FC2D49A0FF0}"/>
                </a:ext>
              </a:extLst>
            </p:cNvPr>
            <p:cNvSpPr txBox="1">
              <a:spLocks/>
            </p:cNvSpPr>
            <p:nvPr/>
          </p:nvSpPr>
          <p:spPr>
            <a:xfrm>
              <a:off x="8355841" y="1565804"/>
              <a:ext cx="2000271" cy="851679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nl-NL" sz="1600" dirty="0">
                  <a:solidFill>
                    <a:schemeClr val="bg1"/>
                  </a:solidFill>
                </a:rPr>
                <a:t>landscape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19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44741-9025-4AB6-09AA-6EA6FB6A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68" y="609600"/>
            <a:ext cx="10131425" cy="1456267"/>
          </a:xfrm>
        </p:spPr>
        <p:txBody>
          <a:bodyPr/>
          <a:lstStyle/>
          <a:p>
            <a:r>
              <a:rPr lang="nl-NL" dirty="0"/>
              <a:t>De opdracht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3B827F8-69C6-FF8A-7519-28F6145C33A6}"/>
              </a:ext>
            </a:extLst>
          </p:cNvPr>
          <p:cNvSpPr txBox="1"/>
          <p:nvPr/>
        </p:nvSpPr>
        <p:spPr>
          <a:xfrm>
            <a:off x="446568" y="2065867"/>
            <a:ext cx="959487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Jullie hebben les gehad over verschillende rampen: Overstromingen, Aardbevingen en Tornado’s</a:t>
            </a:r>
          </a:p>
          <a:p>
            <a:endParaRPr lang="nl-NL" dirty="0"/>
          </a:p>
          <a:p>
            <a:r>
              <a:rPr lang="nl-NL" dirty="0"/>
              <a:t>Jullie gaan daar nu in een groepje van 4 leerlingen een nieuwsbericht (filmpje) van maken! </a:t>
            </a:r>
          </a:p>
          <a:p>
            <a:r>
              <a:rPr lang="nl-NL" dirty="0"/>
              <a:t>Deze duurt minimaal 90 seconden.</a:t>
            </a:r>
          </a:p>
          <a:p>
            <a:endParaRPr lang="nl-NL" dirty="0"/>
          </a:p>
          <a:p>
            <a:r>
              <a:rPr lang="nl-NL" dirty="0"/>
              <a:t>			- </a:t>
            </a:r>
            <a:r>
              <a:rPr lang="nl-NL" dirty="0" err="1"/>
              <a:t>Één</a:t>
            </a:r>
            <a:r>
              <a:rPr lang="nl-NL" dirty="0"/>
              <a:t> van jullie is de nieuwslezer.</a:t>
            </a:r>
          </a:p>
          <a:p>
            <a:r>
              <a:rPr lang="nl-NL" dirty="0"/>
              <a:t>			- Twee of drie spelen een situatie na.</a:t>
            </a:r>
          </a:p>
          <a:p>
            <a:r>
              <a:rPr lang="nl-NL" dirty="0"/>
              <a:t>			- Er wordt iemand geïnterviewd.</a:t>
            </a:r>
          </a:p>
          <a:p>
            <a:r>
              <a:rPr lang="nl-NL" dirty="0"/>
              <a:t>			- Alle belangrijke kenmerken van de ramp die je kiest worden benoemd in het filmpje.</a:t>
            </a:r>
          </a:p>
          <a:p>
            <a:r>
              <a:rPr lang="nl-NL" dirty="0"/>
              <a:t>			- Je moet in je filmpje gebruik maken van minstens 5 camerastandpunten.</a:t>
            </a:r>
          </a:p>
          <a:p>
            <a:endParaRPr lang="nl-NL" dirty="0"/>
          </a:p>
          <a:p>
            <a:r>
              <a:rPr lang="nl-NL" dirty="0"/>
              <a:t>Vooraf maak je een STORYBOARD.</a:t>
            </a:r>
          </a:p>
          <a:p>
            <a:endParaRPr lang="nl-NL" dirty="0"/>
          </a:p>
          <a:p>
            <a:r>
              <a:rPr lang="nl-NL" dirty="0"/>
              <a:t>Je krijgt nu eerst uitleg over camerastandpunten: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 descr="Afbeelding met microfoon, persoon&#10;&#10;Automatisch gegenereerde beschrijving">
            <a:extLst>
              <a:ext uri="{FF2B5EF4-FFF2-40B4-BE49-F238E27FC236}">
                <a16:creationId xmlns:a16="http://schemas.microsoft.com/office/drawing/2014/main" id="{F063FF14-4A74-9BE9-B233-F74945F913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76" b="81383" l="24291" r="76064">
                        <a14:foregroundMark x1="36348" y1="18617" x2="27837" y2="21809"/>
                        <a14:foregroundMark x1="27837" y1="21809" x2="27837" y2="29965"/>
                        <a14:foregroundMark x1="26773" y1="34220" x2="26773" y2="34220"/>
                        <a14:foregroundMark x1="43617" y1="39184" x2="39362" y2="38475"/>
                        <a14:foregroundMark x1="45213" y1="36348" x2="45213" y2="36348"/>
                        <a14:foregroundMark x1="48050" y1="34929" x2="48050" y2="34929"/>
                        <a14:foregroundMark x1="27128" y1="38475" x2="27128" y2="38475"/>
                        <a14:foregroundMark x1="29610" y1="38298" x2="34929" y2="39007"/>
                        <a14:foregroundMark x1="29610" y1="39539" x2="30142" y2="40603"/>
                        <a14:foregroundMark x1="63652" y1="76064" x2="74113" y2="74291"/>
                        <a14:foregroundMark x1="74113" y1="74291" x2="76418" y2="66135"/>
                        <a14:foregroundMark x1="73050" y1="81383" x2="73050" y2="81383"/>
                        <a14:foregroundMark x1="26418" y1="28723" x2="26418" y2="28369"/>
                        <a14:foregroundMark x1="24468" y1="34574" x2="24645" y2="34574"/>
                        <a14:foregroundMark x1="35993" y1="17376" x2="35993" y2="17376"/>
                        <a14:foregroundMark x1="49291" y1="30319" x2="49291" y2="30319"/>
                        <a14:foregroundMark x1="48582" y1="30142" x2="48582" y2="30142"/>
                        <a14:foregroundMark x1="45745" y1="30142" x2="48050" y2="30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67" t="12649" r="20568" b="16666"/>
          <a:stretch/>
        </p:blipFill>
        <p:spPr bwMode="auto">
          <a:xfrm>
            <a:off x="9075557" y="-118545"/>
            <a:ext cx="3276393" cy="411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947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0 Types of Shots, Camera Angles, and Movements All Videographers Should  Know">
            <a:extLst>
              <a:ext uri="{FF2B5EF4-FFF2-40B4-BE49-F238E27FC236}">
                <a16:creationId xmlns:a16="http://schemas.microsoft.com/office/drawing/2014/main" id="{EA5E105C-904C-D11D-FCC3-E9A5828A4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974" y="1034272"/>
            <a:ext cx="8234386" cy="535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72E942-E807-45AE-84F7-89F6F1F1C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43" y="0"/>
            <a:ext cx="10131425" cy="1456267"/>
          </a:xfrm>
        </p:spPr>
        <p:txBody>
          <a:bodyPr/>
          <a:lstStyle/>
          <a:p>
            <a:r>
              <a:rPr lang="nl-NL" dirty="0"/>
              <a:t>Camerastandpunten</a:t>
            </a:r>
          </a:p>
        </p:txBody>
      </p:sp>
    </p:spTree>
    <p:extLst>
      <p:ext uri="{BB962C8B-B14F-4D97-AF65-F5344CB8AC3E}">
        <p14:creationId xmlns:p14="http://schemas.microsoft.com/office/powerpoint/2010/main" val="221568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 Media en het kind ideas | school apps, social media humor, 21st century  teacher">
            <a:extLst>
              <a:ext uri="{FF2B5EF4-FFF2-40B4-BE49-F238E27FC236}">
                <a16:creationId xmlns:a16="http://schemas.microsoft.com/office/drawing/2014/main" id="{CA131FEB-51C1-D521-D49D-EF6217E63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902" y="324736"/>
            <a:ext cx="8396014" cy="59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1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E6044-FF78-79E4-AD72-7B845E89C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nl-NL" sz="3200" b="0" i="0" u="none" strike="noStrike" dirty="0">
                <a:effectLst/>
                <a:latin typeface="Calibri" panose="020F0502020204030204" pitchFamily="34" charset="0"/>
              </a:rPr>
              <a:t>Vogelvluchtperspectief </a:t>
            </a:r>
            <a:r>
              <a:rPr lang="en-US" sz="3200" b="0" i="0" dirty="0">
                <a:effectLst/>
                <a:latin typeface="Calibri" panose="020F0502020204030204" pitchFamily="34" charset="0"/>
              </a:rPr>
              <a:t>​</a:t>
            </a:r>
            <a:endParaRPr lang="nl-NL" sz="32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DD5E64-AFF8-6A50-C3D1-B726A36A2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3048" y="5534044"/>
            <a:ext cx="8991600" cy="1068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500" b="0" i="0" u="none" strike="noStrike" dirty="0">
                <a:effectLst/>
                <a:latin typeface="Calibri" panose="020F0502020204030204" pitchFamily="34" charset="0"/>
              </a:rPr>
              <a:t>Als je van boven naar beneden naar het onderwerp kijkt, </a:t>
            </a:r>
          </a:p>
          <a:p>
            <a:pPr>
              <a:lnSpc>
                <a:spcPct val="90000"/>
              </a:lnSpc>
            </a:pPr>
            <a:r>
              <a:rPr lang="nl-NL" sz="1500" b="0" i="0" u="none" strike="noStrike" dirty="0">
                <a:effectLst/>
                <a:latin typeface="Calibri" panose="020F0502020204030204" pitchFamily="34" charset="0"/>
              </a:rPr>
              <a:t>zoals een vogel of vanaf een hoog gebouw.</a:t>
            </a:r>
            <a:endParaRPr lang="en-US" sz="15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nl-NL" sz="1500" dirty="0"/>
          </a:p>
        </p:txBody>
      </p:sp>
      <p:pic>
        <p:nvPicPr>
          <p:cNvPr id="2062" name="Picture 14" descr="10 ideeën over Vogelperspectief | fotografie, foto's, fotografietips">
            <a:extLst>
              <a:ext uri="{FF2B5EF4-FFF2-40B4-BE49-F238E27FC236}">
                <a16:creationId xmlns:a16="http://schemas.microsoft.com/office/drawing/2014/main" id="{9AB3E393-C3ED-0FFC-3D2D-DB617DB9C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3" r="22482"/>
          <a:stretch/>
        </p:blipFill>
        <p:spPr bwMode="auto">
          <a:xfrm>
            <a:off x="970789" y="970704"/>
            <a:ext cx="2438229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ogelperspectief - foto van hookiipa - Landschap - Zoom.nl">
            <a:extLst>
              <a:ext uri="{FF2B5EF4-FFF2-40B4-BE49-F238E27FC236}">
                <a16:creationId xmlns:a16="http://schemas.microsoft.com/office/drawing/2014/main" id="{9F740B3D-52EF-698E-9832-4BAD3D55F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2" r="26520" b="3"/>
          <a:stretch/>
        </p:blipFill>
        <p:spPr bwMode="auto">
          <a:xfrm>
            <a:off x="3575868" y="970705"/>
            <a:ext cx="243298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ikkerperspectief en vogelperspectief in de fotografie">
            <a:extLst>
              <a:ext uri="{FF2B5EF4-FFF2-40B4-BE49-F238E27FC236}">
                <a16:creationId xmlns:a16="http://schemas.microsoft.com/office/drawing/2014/main" id="{8B020DCD-6172-B940-72B7-105F5402B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7" r="22156"/>
          <a:stretch/>
        </p:blipFill>
        <p:spPr bwMode="auto">
          <a:xfrm>
            <a:off x="6175698" y="970705"/>
            <a:ext cx="2436707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nderstanding and applying the medium shot - Videomaker">
            <a:extLst>
              <a:ext uri="{FF2B5EF4-FFF2-40B4-BE49-F238E27FC236}">
                <a16:creationId xmlns:a16="http://schemas.microsoft.com/office/drawing/2014/main" id="{9854C57B-3317-5F62-FBED-BA06EEDD4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4" r="16962" b="1"/>
          <a:stretch/>
        </p:blipFill>
        <p:spPr bwMode="auto">
          <a:xfrm>
            <a:off x="8779256" y="970705"/>
            <a:ext cx="2441956" cy="266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86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Kikvorsperspectief fotografie: wat is dat? - cameraportal.nl">
            <a:extLst>
              <a:ext uri="{FF2B5EF4-FFF2-40B4-BE49-F238E27FC236}">
                <a16:creationId xmlns:a16="http://schemas.microsoft.com/office/drawing/2014/main" id="{5E1FE93A-4FD1-18A5-0007-5350EA98E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1" r="47564" b="-1"/>
          <a:stretch/>
        </p:blipFill>
        <p:spPr bwMode="auto">
          <a:xfrm>
            <a:off x="2" y="10"/>
            <a:ext cx="3047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oto opbouw – Bicikever Fotografie">
            <a:extLst>
              <a:ext uri="{FF2B5EF4-FFF2-40B4-BE49-F238E27FC236}">
                <a16:creationId xmlns:a16="http://schemas.microsoft.com/office/drawing/2014/main" id="{CFEFDDEA-52CA-FE78-9835-AF61B266F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5" r="44765"/>
          <a:stretch/>
        </p:blipFill>
        <p:spPr bwMode="auto">
          <a:xfrm>
            <a:off x="3047697" y="10"/>
            <a:ext cx="3047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2020-kikkerperspectief – High-Res Fotoclub Hengelo">
            <a:extLst>
              <a:ext uri="{FF2B5EF4-FFF2-40B4-BE49-F238E27FC236}">
                <a16:creationId xmlns:a16="http://schemas.microsoft.com/office/drawing/2014/main" id="{D6876461-B419-3567-12D7-42B6E62DD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8" r="41355" b="1"/>
          <a:stretch/>
        </p:blipFill>
        <p:spPr bwMode="auto">
          <a:xfrm>
            <a:off x="6095392" y="10"/>
            <a:ext cx="3047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eef je foto's drama met het kikkerperspectief - Smartzine">
            <a:extLst>
              <a:ext uri="{FF2B5EF4-FFF2-40B4-BE49-F238E27FC236}">
                <a16:creationId xmlns:a16="http://schemas.microsoft.com/office/drawing/2014/main" id="{B7A31960-E8B8-7C23-4E34-F970B47C9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7" r="33051" b="-1"/>
          <a:stretch/>
        </p:blipFill>
        <p:spPr bwMode="auto">
          <a:xfrm>
            <a:off x="9144305" y="10"/>
            <a:ext cx="3047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439FFD-741D-1AD0-2F31-008A3239B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nl-N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kikvorsperspectief 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A4EB99-A4C4-4E88-061F-D8F8D95BC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pPr marL="0" indent="0" algn="ctr" rtl="0" fontAlgn="base">
              <a:buNone/>
            </a:pPr>
            <a:r>
              <a:rPr lang="nl-NL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Als je van beneden naar boven naar het onderwerp kijkt, zoals een kikker of op je hurken. 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4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634C4-625B-51F5-FFDF-4EA675D2A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8600" y="2439890"/>
            <a:ext cx="4505777" cy="1627632"/>
          </a:xfrm>
        </p:spPr>
        <p:txBody>
          <a:bodyPr>
            <a:normAutofit/>
          </a:bodyPr>
          <a:lstStyle/>
          <a:p>
            <a:r>
              <a:rPr lang="nl-NL" sz="3600" dirty="0"/>
              <a:t>Over de schouder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1813B4-14B4-42AC-50AA-EF5DF2090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8553" y="4067522"/>
            <a:ext cx="4425824" cy="12277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b="0" i="0" u="none" strike="noStrike" dirty="0">
                <a:effectLst/>
                <a:latin typeface="Calibri"/>
                <a:cs typeface="Calibri"/>
              </a:rPr>
              <a:t>Wanneer een deel van de schouder ook te zien is op de foto.</a:t>
            </a:r>
            <a:endParaRPr lang="nl-NL" dirty="0">
              <a:latin typeface="Gill Sans MT"/>
              <a:cs typeface="Calibri"/>
            </a:endParaRPr>
          </a:p>
        </p:txBody>
      </p:sp>
      <p:pic>
        <p:nvPicPr>
          <p:cNvPr id="5124" name="Picture 4" descr="Camera Angles: Over The Shoulder or Single Shot?">
            <a:extLst>
              <a:ext uri="{FF2B5EF4-FFF2-40B4-BE49-F238E27FC236}">
                <a16:creationId xmlns:a16="http://schemas.microsoft.com/office/drawing/2014/main" id="{22F65F8B-FC1A-1E3A-361E-7B6745EEC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" r="-1" b="-1"/>
          <a:stretch/>
        </p:blipFill>
        <p:spPr bwMode="auto">
          <a:xfrm>
            <a:off x="957754" y="967359"/>
            <a:ext cx="3643102" cy="2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What is an Over-The-Shoulder Shot and How is it Used?">
            <a:extLst>
              <a:ext uri="{FF2B5EF4-FFF2-40B4-BE49-F238E27FC236}">
                <a16:creationId xmlns:a16="http://schemas.microsoft.com/office/drawing/2014/main" id="{F17EB995-0896-B723-1EAF-E111CD18E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r="-3" b="-3"/>
          <a:stretch/>
        </p:blipFill>
        <p:spPr bwMode="auto">
          <a:xfrm>
            <a:off x="4765448" y="967360"/>
            <a:ext cx="2428513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Over the Shoulder Shot: Everything You Need to Know - NFI">
            <a:extLst>
              <a:ext uri="{FF2B5EF4-FFF2-40B4-BE49-F238E27FC236}">
                <a16:creationId xmlns:a16="http://schemas.microsoft.com/office/drawing/2014/main" id="{65CCBA36-FCDE-9589-5083-87887045D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2" r="2" b="2"/>
          <a:stretch/>
        </p:blipFill>
        <p:spPr bwMode="auto">
          <a:xfrm>
            <a:off x="957754" y="3786909"/>
            <a:ext cx="3643101" cy="178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ver-the-Shoulder Shot: How to Use This Filmmaking Tool (with Examples)">
            <a:extLst>
              <a:ext uri="{FF2B5EF4-FFF2-40B4-BE49-F238E27FC236}">
                <a16:creationId xmlns:a16="http://schemas.microsoft.com/office/drawing/2014/main" id="{7A1E820A-77BE-ADC5-2C48-40641BD11D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r="33206"/>
          <a:stretch/>
        </p:blipFill>
        <p:spPr bwMode="auto">
          <a:xfrm>
            <a:off x="4765448" y="2684527"/>
            <a:ext cx="2428513" cy="289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2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A04F9-343E-EBFD-85C3-F87A538E3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1146" y="1744600"/>
            <a:ext cx="3788788" cy="1879622"/>
          </a:xfrm>
        </p:spPr>
        <p:txBody>
          <a:bodyPr>
            <a:normAutofit/>
          </a:bodyPr>
          <a:lstStyle/>
          <a:p>
            <a:r>
              <a:rPr lang="nl-NL" sz="4000" dirty="0"/>
              <a:t>Close up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4EB7B5-BB5F-E70F-DDB4-824427F33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766" y="3624222"/>
            <a:ext cx="3055168" cy="12277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rtl="0" fontAlgn="base">
              <a:buNone/>
            </a:pPr>
            <a:r>
              <a:rPr lang="nl-NL" b="0" i="0" u="none" strike="noStrike" dirty="0">
                <a:effectLst/>
                <a:latin typeface="Calibri"/>
                <a:cs typeface="Calibri"/>
              </a:rPr>
              <a:t>Wanneer je alleen een deel van een voorwerp of persoon te zien is op de foto.</a:t>
            </a:r>
            <a:r>
              <a:rPr lang="en-US" b="0" i="0" dirty="0">
                <a:effectLst/>
                <a:latin typeface="Calibri"/>
                <a:cs typeface="Calibri"/>
              </a:rPr>
              <a:t>​</a:t>
            </a:r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6148" name="Picture 4" descr="What are close up, medium, wide and long shots in video or movie making? -  Quora">
            <a:extLst>
              <a:ext uri="{FF2B5EF4-FFF2-40B4-BE49-F238E27FC236}">
                <a16:creationId xmlns:a16="http://schemas.microsoft.com/office/drawing/2014/main" id="{1639343E-22AF-E5FD-B3DC-9C6976FA0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0933" b="-2"/>
          <a:stretch/>
        </p:blipFill>
        <p:spPr bwMode="auto">
          <a:xfrm>
            <a:off x="957754" y="967359"/>
            <a:ext cx="3643102" cy="2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lose Up Shot Van De Neus Van Een Kameel, Kameel Met Schattige Onderlip, Hd  Fotografie Foto Achtergrond Afbeelding Voor Gratis Download">
            <a:extLst>
              <a:ext uri="{FF2B5EF4-FFF2-40B4-BE49-F238E27FC236}">
                <a16:creationId xmlns:a16="http://schemas.microsoft.com/office/drawing/2014/main" id="{5482290E-4B98-DF32-10F8-2D48223E1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r="5521" b="5"/>
          <a:stretch/>
        </p:blipFill>
        <p:spPr bwMode="auto">
          <a:xfrm>
            <a:off x="4765448" y="967360"/>
            <a:ext cx="2428513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iSi Close-up Lens - Natuurfotografie">
            <a:extLst>
              <a:ext uri="{FF2B5EF4-FFF2-40B4-BE49-F238E27FC236}">
                <a16:creationId xmlns:a16="http://schemas.microsoft.com/office/drawing/2014/main" id="{E9327A7B-E11E-E848-5C42-91885297B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8" r="3" b="6533"/>
          <a:stretch/>
        </p:blipFill>
        <p:spPr bwMode="auto">
          <a:xfrm>
            <a:off x="957754" y="3786909"/>
            <a:ext cx="3643101" cy="178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yb0MTR4I7lJ">
            <a:extLst>
              <a:ext uri="{FF2B5EF4-FFF2-40B4-BE49-F238E27FC236}">
                <a16:creationId xmlns:a16="http://schemas.microsoft.com/office/drawing/2014/main" id="{FC688943-273B-CA9F-C448-84E12E622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15" b="7"/>
          <a:stretch/>
        </p:blipFill>
        <p:spPr bwMode="auto">
          <a:xfrm>
            <a:off x="4765448" y="2684527"/>
            <a:ext cx="2428513" cy="289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57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lose-Up Shots: Examples of Camera Movement &amp; Angles">
            <a:extLst>
              <a:ext uri="{FF2B5EF4-FFF2-40B4-BE49-F238E27FC236}">
                <a16:creationId xmlns:a16="http://schemas.microsoft.com/office/drawing/2014/main" id="{6E9BCC56-12D2-C04A-1D58-687C2A00B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5" r="29208"/>
          <a:stretch/>
        </p:blipFill>
        <p:spPr bwMode="auto">
          <a:xfrm>
            <a:off x="2" y="10"/>
            <a:ext cx="3047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lose-up shot van het oog van een dier | Premium Foto">
            <a:extLst>
              <a:ext uri="{FF2B5EF4-FFF2-40B4-BE49-F238E27FC236}">
                <a16:creationId xmlns:a16="http://schemas.microsoft.com/office/drawing/2014/main" id="{3F7E51FE-3E2A-0E14-4860-564D26B49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5" r="26375"/>
          <a:stretch/>
        </p:blipFill>
        <p:spPr bwMode="auto">
          <a:xfrm>
            <a:off x="3047697" y="10"/>
            <a:ext cx="3047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lose-up fotografie: Hoe pak je dat aan? - Fotografie Community">
            <a:extLst>
              <a:ext uri="{FF2B5EF4-FFF2-40B4-BE49-F238E27FC236}">
                <a16:creationId xmlns:a16="http://schemas.microsoft.com/office/drawing/2014/main" id="{BA904219-D6E4-21C1-41A8-B77E51113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8" r="23987"/>
          <a:stretch/>
        </p:blipFill>
        <p:spPr bwMode="auto">
          <a:xfrm>
            <a:off x="6095392" y="10"/>
            <a:ext cx="3047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ierenogen Foto's, Afbeeldingen en Stock Fotografie - 123RF">
            <a:extLst>
              <a:ext uri="{FF2B5EF4-FFF2-40B4-BE49-F238E27FC236}">
                <a16:creationId xmlns:a16="http://schemas.microsoft.com/office/drawing/2014/main" id="{DB95B8FC-5394-1623-34CF-167F88930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0" r="27830"/>
          <a:stretch/>
        </p:blipFill>
        <p:spPr bwMode="auto">
          <a:xfrm>
            <a:off x="9144305" y="10"/>
            <a:ext cx="3047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AD2D22-ECD2-0945-2FC5-ED6AA44AC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Extreem close up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E24C6B-7684-CDC4-95E1-2CE532C7C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rtl="0" fontAlgn="base">
              <a:buNone/>
            </a:pPr>
            <a:r>
              <a:rPr lang="nl-NL" sz="28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lang="nl-NL" sz="2800" b="0" i="0" u="none" strike="noStrike" dirty="0">
                <a:solidFill>
                  <a:srgbClr val="FFFFFF"/>
                </a:solidFill>
                <a:effectLst/>
                <a:latin typeface="Calibri"/>
                <a:cs typeface="Calibri"/>
              </a:rPr>
              <a:t>anneer er extreem is ingezoomd op een voorwerp of persoon te zien is op de foto.</a:t>
            </a:r>
            <a:r>
              <a:rPr lang="en-US" sz="2800" b="0" i="0" dirty="0">
                <a:solidFill>
                  <a:srgbClr val="FFFFFF"/>
                </a:solidFill>
                <a:effectLst/>
                <a:latin typeface="Calibri"/>
                <a:cs typeface="Calibri"/>
              </a:rPr>
              <a:t>​</a:t>
            </a:r>
          </a:p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5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93D4530BF4147AB7B21D9A7FC991D" ma:contentTypeVersion="4" ma:contentTypeDescription="Een nieuw document maken." ma:contentTypeScope="" ma:versionID="6f2c881e493074f85335ead3b23235df">
  <xsd:schema xmlns:xsd="http://www.w3.org/2001/XMLSchema" xmlns:xs="http://www.w3.org/2001/XMLSchema" xmlns:p="http://schemas.microsoft.com/office/2006/metadata/properties" xmlns:ns2="7e6ee942-e6cd-46e4-aeb5-8540f6edc0ac" targetNamespace="http://schemas.microsoft.com/office/2006/metadata/properties" ma:root="true" ma:fieldsID="09f0bc0e4a68b68b40262951a578d169" ns2:_="">
    <xsd:import namespace="7e6ee942-e6cd-46e4-aeb5-8540f6edc0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ee942-e6cd-46e4-aeb5-8540f6edc0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63B792-3B80-47A4-AA88-4341C39A28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6ee942-e6cd-46e4-aeb5-8540f6edc0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0CA716-1AC1-4CEF-8D08-C87F4906F8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3E892C-235D-4B64-B0C1-ED34F514ED7E}">
  <ds:schemaRefs>
    <ds:schemaRef ds:uri="http://www.w3.org/XML/1998/namespace"/>
    <ds:schemaRef ds:uri="http://purl.org/dc/terms/"/>
    <ds:schemaRef ds:uri="7e6ee942-e6cd-46e4-aeb5-8540f6edc0ac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Hemels</Template>
  <TotalTime>152</TotalTime>
  <Words>386</Words>
  <Application>Microsoft Office PowerPoint</Application>
  <PresentationFormat>Breedbeeld</PresentationFormat>
  <Paragraphs>53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Gill Sans MT</vt:lpstr>
      <vt:lpstr>Wingdings</vt:lpstr>
      <vt:lpstr>Hemels</vt:lpstr>
      <vt:lpstr>Nieuwsbericht maken</vt:lpstr>
      <vt:lpstr>De opdracht</vt:lpstr>
      <vt:lpstr>Camerastandpunten</vt:lpstr>
      <vt:lpstr>PowerPoint-presentatie</vt:lpstr>
      <vt:lpstr>Vogelvluchtperspectief ​</vt:lpstr>
      <vt:lpstr>kikvorsperspectief ​</vt:lpstr>
      <vt:lpstr>Over de schouder</vt:lpstr>
      <vt:lpstr>Close up</vt:lpstr>
      <vt:lpstr>Extreem close up</vt:lpstr>
      <vt:lpstr>Medium shot</vt:lpstr>
      <vt:lpstr>Full shot</vt:lpstr>
      <vt:lpstr>PowerPoint-presentatie</vt:lpstr>
      <vt:lpstr>Afspraken over het filmen: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Nieuwsbericht maken</dc:title>
  <dc:creator>Jessica van den Berg</dc:creator>
  <cp:lastModifiedBy>Jessica van den Berg</cp:lastModifiedBy>
  <cp:revision>1</cp:revision>
  <dcterms:created xsi:type="dcterms:W3CDTF">2024-06-02T14:41:33Z</dcterms:created>
  <dcterms:modified xsi:type="dcterms:W3CDTF">2024-06-05T12:09:27Z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0x0101002EB93D4530BF4147AB7B21D9A7FC991D</vt:lpwstr>
  </property>
</Properties>
</file>